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8"/>
  </p:normalViewPr>
  <p:slideViewPr>
    <p:cSldViewPr snapToGrid="0">
      <p:cViewPr varScale="1">
        <p:scale>
          <a:sx n="154" d="100"/>
          <a:sy n="154" d="100"/>
        </p:scale>
        <p:origin x="888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818b6d058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818b6d058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818b6d05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818b6d05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818b6d05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818b6d05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818b6d05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818b6d05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5818b6d05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5818b6d05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818b6d058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818b6d058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818b6d05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818b6d05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818b6d05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818b6d058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818b6d058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818b6d058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818b6d058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818b6d058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974350"/>
            <a:ext cx="8520600" cy="149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700"/>
              <a:t>Reanalysis-based Global Radiative Response to Sea</a:t>
            </a:r>
            <a:endParaRPr sz="27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700"/>
              <a:t>Surface Temperature Patterns:</a:t>
            </a:r>
            <a:endParaRPr sz="27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00"/>
              <a:t>Evaluating the Ai2 Climate Emulator</a:t>
            </a:r>
            <a:endParaRPr sz="270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6909391" y="4515690"/>
            <a:ext cx="1494777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/>
            <a:r>
              <a:rPr lang="en" sz="2000" dirty="0"/>
              <a:t>Zihui(Andy) Liu</a:t>
            </a:r>
            <a:endParaRPr sz="2000" dirty="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5528" y="2600325"/>
            <a:ext cx="2974300" cy="145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2124" y="2600325"/>
            <a:ext cx="3099700" cy="226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Green’s Function Experiment </a:t>
            </a:r>
            <a:r>
              <a:rPr lang="en" sz="1550"/>
              <a:t>(Section 3.2)</a:t>
            </a:r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11700" y="1085375"/>
            <a:ext cx="3496800" cy="38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Historical Reconstruction using ACE Green’s Function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reconstruction is not linear. </a:t>
            </a:r>
            <a:endParaRPr sz="1400"/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2725" y="1100738"/>
            <a:ext cx="4351262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</a:t>
            </a:r>
            <a:r>
              <a:rPr lang="en" sz="1550"/>
              <a:t>(Section 4)</a:t>
            </a:r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body" idx="1"/>
          </p:nvPr>
        </p:nvSpPr>
        <p:spPr>
          <a:xfrm>
            <a:off x="311700" y="1085375"/>
            <a:ext cx="8442000" cy="38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[Potential Problem] </a:t>
            </a:r>
            <a:r>
              <a:rPr lang="en" sz="1400"/>
              <a:t>Observation is to short to see response. We have to rely on GCMs currently.</a:t>
            </a:r>
            <a:endParaRPr sz="1400"/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ACE2-ERA5 have fixed CO2 during the Green’s function experiment. </a:t>
            </a:r>
            <a:endParaRPr sz="1400"/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[Problem] </a:t>
            </a:r>
            <a:r>
              <a:rPr lang="en" sz="1400"/>
              <a:t>ACE2-ERA5 biased toward the observation, and have hard time extrapolate prediction</a:t>
            </a:r>
            <a:endParaRPr sz="1400"/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[Potential Fix] </a:t>
            </a:r>
            <a:r>
              <a:rPr lang="en" sz="1400"/>
              <a:t>physical constrain the ACE2 model</a:t>
            </a:r>
            <a:endParaRPr sz="1400"/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[Benefit] </a:t>
            </a:r>
            <a:r>
              <a:rPr lang="en" sz="1400"/>
              <a:t>Investigate nonlinear feedback using emulator. </a:t>
            </a:r>
            <a:endParaRPr sz="1400"/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Emulator is doing poorly in green’s function experiment. </a:t>
            </a:r>
            <a:endParaRPr sz="1400"/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Turn the bug into feature: green’s function experiment is a good benchmark for emulator!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4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3 versions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SFNO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Green’s Function Experiment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Response on perturbations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trike="sngStrike"/>
              <a:t>Well, let’s guess everything is linear</a:t>
            </a:r>
            <a:endParaRPr strike="sngStrike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GFMIP setups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Emulator testing framework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0463" y="946300"/>
            <a:ext cx="4212249" cy="2790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5" name="Google Shape;65;p14"/>
          <p:cNvSpPr txBox="1"/>
          <p:nvPr/>
        </p:nvSpPr>
        <p:spPr>
          <a:xfrm>
            <a:off x="7162100" y="4159325"/>
            <a:ext cx="17706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highlight>
                  <a:srgbClr val="00FF00"/>
                </a:highlight>
              </a:rPr>
              <a:t>Function</a:t>
            </a:r>
            <a:endParaRPr sz="2600">
              <a:solidFill>
                <a:schemeClr val="dk1"/>
              </a:solidFill>
              <a:highlight>
                <a:srgbClr val="00FF00"/>
              </a:highlight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9101" y="2537575"/>
            <a:ext cx="2114349" cy="2372601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</a:t>
            </a:r>
            <a:r>
              <a:rPr lang="en" sz="1550"/>
              <a:t>(Section 1.1)</a:t>
            </a:r>
            <a:endParaRPr sz="1550"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Understanding Climate Feedback	→ 	</a:t>
            </a:r>
            <a:r>
              <a:rPr lang="en" sz="2400" dirty="0"/>
              <a:t>GCMs</a:t>
            </a:r>
            <a:endParaRPr sz="2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But……		Lots of parametrizations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And……		Slow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So……		Machine learning		</a:t>
            </a:r>
            <a:r>
              <a:rPr lang="en" sz="1800" dirty="0"/>
              <a:t>→ 	</a:t>
            </a:r>
            <a:r>
              <a:rPr lang="en" sz="2400" dirty="0"/>
              <a:t>Emulators!!</a:t>
            </a:r>
            <a:endParaRPr sz="2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 err="1"/>
              <a:t>Emmm</a:t>
            </a:r>
            <a:r>
              <a:rPr lang="en" dirty="0"/>
              <a:t>……	Are they good?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¯\_(</a:t>
            </a:r>
            <a:r>
              <a:rPr lang="en" dirty="0" err="1"/>
              <a:t>ツ</a:t>
            </a:r>
            <a:r>
              <a:rPr lang="en" dirty="0"/>
              <a:t>)_/¯…	I don’t know…… but they are definitely fast…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…………		…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 err="1"/>
              <a:t>Emmmmmm</a:t>
            </a:r>
            <a:r>
              <a:rPr lang="en" dirty="0"/>
              <a:t>…	I mean, they parametrized EVERYTHING. What do you expect…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(╯°□°)╯︵ ┻━┻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What if we want to analyze climate emulators like GCMs?</a:t>
            </a:r>
            <a:endParaRPr dirty="0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 dirty="0"/>
              <a:t>Green’s Function Experiment</a:t>
            </a:r>
            <a:endParaRPr sz="2400" dirty="0"/>
          </a:p>
        </p:txBody>
      </p:sp>
      <p:sp>
        <p:nvSpPr>
          <p:cNvPr id="73" name="Google Shape;73;p15"/>
          <p:cNvSpPr txBox="1"/>
          <p:nvPr/>
        </p:nvSpPr>
        <p:spPr>
          <a:xfrm>
            <a:off x="5326000" y="4718350"/>
            <a:ext cx="3750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Before that, Let’s quickly cover the ML basics →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AI2 Climate Emulator (ACE) </a:t>
            </a:r>
            <a:r>
              <a:rPr lang="en" sz="1550"/>
              <a:t>(Section 2.1)</a:t>
            </a:r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28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Based on Spherical Fourier Neural Operators 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200"/>
              <a:t>(Bonev et al., 2023;  Yik 2025, UW Atmos MLJC)</a:t>
            </a:r>
            <a:endParaRPr sz="12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Autoregressive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input T, output T+6hr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 Versions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ACE-VF3 ← GFS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ACE-EAM ← E3SM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ACE2-ERA5 ←ERA5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Also forced by CO2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7900" y="2571750"/>
            <a:ext cx="5529973" cy="20102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5398050" y="4581975"/>
            <a:ext cx="2511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Figure 1a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4327" y="576325"/>
            <a:ext cx="2917975" cy="156653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5914325" y="2027050"/>
            <a:ext cx="28080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Figure 2 from Bonev et al., 2023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6588575" y="296225"/>
            <a:ext cx="14595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SFNO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85" name="Google Shape;85;p16"/>
          <p:cNvCxnSpPr/>
          <p:nvPr/>
        </p:nvCxnSpPr>
        <p:spPr>
          <a:xfrm flipH="1">
            <a:off x="6305675" y="2862300"/>
            <a:ext cx="1061400" cy="13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" name="Google Shape;86;p16"/>
          <p:cNvCxnSpPr/>
          <p:nvPr/>
        </p:nvCxnSpPr>
        <p:spPr>
          <a:xfrm>
            <a:off x="7794500" y="3015975"/>
            <a:ext cx="158400" cy="67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7" name="Google Shape;87;p16"/>
          <p:cNvSpPr txBox="1"/>
          <p:nvPr/>
        </p:nvSpPr>
        <p:spPr>
          <a:xfrm>
            <a:off x="7367075" y="2679600"/>
            <a:ext cx="11958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Foreshadowing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you. </a:t>
            </a:r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311700" y="2021725"/>
            <a:ext cx="8520600" cy="15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That’s all I am going to say about Machine Learning in this meeting. </a:t>
            </a:r>
            <a:endParaRPr sz="210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Thanks for listening, and enjoy your pizza…</a:t>
            </a:r>
            <a:endParaRPr sz="2100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100"/>
              <a:t>（ ^_^）o自自o（^_^ ）</a:t>
            </a:r>
            <a:endParaRPr sz="2100"/>
          </a:p>
        </p:txBody>
      </p:sp>
      <p:sp>
        <p:nvSpPr>
          <p:cNvPr id="94" name="Google Shape;94;p17"/>
          <p:cNvSpPr txBox="1"/>
          <p:nvPr/>
        </p:nvSpPr>
        <p:spPr>
          <a:xfrm>
            <a:off x="5326000" y="4718350"/>
            <a:ext cx="3750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Now, back to Green’s function→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Green’s Function </a:t>
            </a:r>
            <a:r>
              <a:rPr lang="en" sz="1550"/>
              <a:t>(Section 1.2)</a:t>
            </a:r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311700" y="898075"/>
            <a:ext cx="8544300" cy="38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the dynamical systems behave under point-perturbation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Idealized situation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Response to local perturbation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Note: No time-dependence. We are more interested in long-term response, i.e. the new equilibrium. We don’t need the transient response.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Perturbation is like a constant source, and the sink is the ambient whatever</a:t>
            </a:r>
            <a:endParaRPr u="sng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Representing the causal response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Because we literally poke the system, observe its response, and compare against control. </a:t>
            </a:r>
            <a:endParaRPr/>
          </a:p>
        </p:txBody>
      </p:sp>
      <p:grpSp>
        <p:nvGrpSpPr>
          <p:cNvPr id="101" name="Google Shape;101;p18"/>
          <p:cNvGrpSpPr/>
          <p:nvPr/>
        </p:nvGrpSpPr>
        <p:grpSpPr>
          <a:xfrm>
            <a:off x="1584775" y="3241350"/>
            <a:ext cx="5265150" cy="1803675"/>
            <a:chOff x="3875625" y="129325"/>
            <a:chExt cx="5265150" cy="1803675"/>
          </a:xfrm>
        </p:grpSpPr>
        <p:pic>
          <p:nvPicPr>
            <p:cNvPr id="102" name="Google Shape;102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70825" y="129325"/>
              <a:ext cx="3040450" cy="1803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Google Shape;103;p18"/>
            <p:cNvSpPr txBox="1"/>
            <p:nvPr/>
          </p:nvSpPr>
          <p:spPr>
            <a:xfrm>
              <a:off x="3875625" y="418242"/>
              <a:ext cx="1695300" cy="11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900">
                  <a:solidFill>
                    <a:schemeClr val="dk2"/>
                  </a:solidFill>
                </a:rPr>
                <a:t>-log(</a:t>
              </a:r>
              <a:endParaRPr sz="5900">
                <a:solidFill>
                  <a:schemeClr val="dk2"/>
                </a:solidFill>
              </a:endParaRPr>
            </a:p>
          </p:txBody>
        </p:sp>
        <p:sp>
          <p:nvSpPr>
            <p:cNvPr id="104" name="Google Shape;104;p18"/>
            <p:cNvSpPr txBox="1"/>
            <p:nvPr/>
          </p:nvSpPr>
          <p:spPr>
            <a:xfrm>
              <a:off x="8611275" y="418242"/>
              <a:ext cx="529500" cy="11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900">
                  <a:solidFill>
                    <a:schemeClr val="dk2"/>
                  </a:solidFill>
                </a:rPr>
                <a:t>)</a:t>
              </a:r>
              <a:endParaRPr sz="5900">
                <a:solidFill>
                  <a:schemeClr val="dk2"/>
                </a:solidFill>
              </a:endParaRPr>
            </a:p>
          </p:txBody>
        </p:sp>
        <p:sp>
          <p:nvSpPr>
            <p:cNvPr id="105" name="Google Shape;105;p18"/>
            <p:cNvSpPr txBox="1"/>
            <p:nvPr/>
          </p:nvSpPr>
          <p:spPr>
            <a:xfrm>
              <a:off x="7232600" y="1243850"/>
              <a:ext cx="469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00"/>
                  </a:solidFill>
                </a:rPr>
                <a:t>0*</a:t>
              </a:r>
              <a:endParaRPr sz="1800">
                <a:solidFill>
                  <a:srgbClr val="FFFF00"/>
                </a:solidFill>
              </a:endParaRPr>
            </a:p>
          </p:txBody>
        </p:sp>
        <p:sp>
          <p:nvSpPr>
            <p:cNvPr id="106" name="Google Shape;106;p18"/>
            <p:cNvSpPr txBox="1"/>
            <p:nvPr/>
          </p:nvSpPr>
          <p:spPr>
            <a:xfrm>
              <a:off x="7701975" y="349300"/>
              <a:ext cx="307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00"/>
                  </a:solidFill>
                </a:rPr>
                <a:t>1</a:t>
              </a:r>
              <a:endParaRPr sz="1800">
                <a:solidFill>
                  <a:srgbClr val="FFFF00"/>
                </a:solidFill>
              </a:endParaRPr>
            </a:p>
          </p:txBody>
        </p:sp>
        <p:sp>
          <p:nvSpPr>
            <p:cNvPr id="107" name="Google Shape;107;p18"/>
            <p:cNvSpPr txBox="1"/>
            <p:nvPr/>
          </p:nvSpPr>
          <p:spPr>
            <a:xfrm>
              <a:off x="6250350" y="349300"/>
              <a:ext cx="307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00"/>
                  </a:solidFill>
                </a:rPr>
                <a:t>1</a:t>
              </a:r>
              <a:endParaRPr sz="1800">
                <a:solidFill>
                  <a:srgbClr val="FFFF00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Green’s Function Experiment </a:t>
            </a:r>
            <a:r>
              <a:rPr lang="en" sz="1550"/>
              <a:t>(Section 2.2)</a:t>
            </a:r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body" idx="1"/>
          </p:nvPr>
        </p:nvSpPr>
        <p:spPr>
          <a:xfrm>
            <a:off x="311700" y="931700"/>
            <a:ext cx="7151400" cy="40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Main Quest:	</a:t>
            </a:r>
            <a:r>
              <a:rPr lang="en" sz="1100"/>
              <a:t>(Finish all side quests to unlock this one)</a:t>
            </a:r>
            <a:endParaRPr sz="2000" b="1"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🔒 </a:t>
            </a:r>
            <a:r>
              <a:rPr lang="en" b="1"/>
              <a:t>Find the TOA response R given local perturbation in SST</a:t>
            </a:r>
            <a:r>
              <a:rPr lang="en"/>
              <a:t> </a:t>
            </a:r>
            <a:endParaRPr sz="9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Side Quest: 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Control Run, 20 years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Apply the SST perturbation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Run the new system for 2 + 10 year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REPEAT 3 for each patch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Calculate feedback using this equation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HAHA, Repeat 1-5 for each ACE </a:t>
            </a:r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7000" y="2470900"/>
            <a:ext cx="2903452" cy="167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1550" y="1845136"/>
            <a:ext cx="4572000" cy="64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24600" y="511250"/>
            <a:ext cx="985850" cy="98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71275" y="1539503"/>
            <a:ext cx="1172724" cy="121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" name="Google Shape;118;p19"/>
          <p:cNvCxnSpPr>
            <a:endCxn id="115" idx="1"/>
          </p:cNvCxnSpPr>
          <p:nvPr/>
        </p:nvCxnSpPr>
        <p:spPr>
          <a:xfrm rot="10800000" flipH="1">
            <a:off x="3688450" y="2168323"/>
            <a:ext cx="773100" cy="75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19" name="Google Shape;119;p19"/>
          <p:cNvGrpSpPr/>
          <p:nvPr/>
        </p:nvGrpSpPr>
        <p:grpSpPr>
          <a:xfrm>
            <a:off x="6334848" y="4214470"/>
            <a:ext cx="2447752" cy="572700"/>
            <a:chOff x="6064761" y="4214470"/>
            <a:chExt cx="2447752" cy="572700"/>
          </a:xfrm>
        </p:grpSpPr>
        <p:pic>
          <p:nvPicPr>
            <p:cNvPr id="120" name="Google Shape;120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064761" y="4214470"/>
              <a:ext cx="2151640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170263" y="4338254"/>
              <a:ext cx="342250" cy="3251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" name="Google Shape;122;p19"/>
          <p:cNvSpPr txBox="1"/>
          <p:nvPr/>
        </p:nvSpPr>
        <p:spPr>
          <a:xfrm>
            <a:off x="6870000" y="4685475"/>
            <a:ext cx="22740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* Please don’t ask me any questions about this equation. It broke me</a:t>
            </a:r>
            <a:endParaRPr sz="1000">
              <a:solidFill>
                <a:schemeClr val="dk2"/>
              </a:solidFill>
            </a:endParaRPr>
          </a:p>
        </p:txBody>
      </p:sp>
      <p:cxnSp>
        <p:nvCxnSpPr>
          <p:cNvPr id="123" name="Google Shape;123;p19"/>
          <p:cNvCxnSpPr>
            <a:endCxn id="120" idx="1"/>
          </p:cNvCxnSpPr>
          <p:nvPr/>
        </p:nvCxnSpPr>
        <p:spPr>
          <a:xfrm>
            <a:off x="4864848" y="3856420"/>
            <a:ext cx="1470000" cy="64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4" name="Google Shape;124;p19"/>
          <p:cNvSpPr txBox="1"/>
          <p:nvPr/>
        </p:nvSpPr>
        <p:spPr>
          <a:xfrm>
            <a:off x="985200" y="4316175"/>
            <a:ext cx="308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ACE-VF3 	ACE-EAM 	ACE2-ERA5</a:t>
            </a:r>
            <a:endParaRPr sz="1200"/>
          </a:p>
        </p:txBody>
      </p:sp>
      <p:cxnSp>
        <p:nvCxnSpPr>
          <p:cNvPr id="125" name="Google Shape;125;p19"/>
          <p:cNvCxnSpPr>
            <a:endCxn id="114" idx="1"/>
          </p:cNvCxnSpPr>
          <p:nvPr/>
        </p:nvCxnSpPr>
        <p:spPr>
          <a:xfrm rot="10800000" flipH="1">
            <a:off x="3654800" y="3307200"/>
            <a:ext cx="2452200" cy="22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6" name="Google Shape;126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11900" y="192101"/>
            <a:ext cx="2030050" cy="1179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" name="Google Shape;127;p19"/>
          <p:cNvCxnSpPr>
            <a:endCxn id="126" idx="1"/>
          </p:cNvCxnSpPr>
          <p:nvPr/>
        </p:nvCxnSpPr>
        <p:spPr>
          <a:xfrm rot="10800000" flipH="1">
            <a:off x="3251200" y="781763"/>
            <a:ext cx="2660700" cy="181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Green’s Function Experiment </a:t>
            </a:r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body" idx="1"/>
          </p:nvPr>
        </p:nvSpPr>
        <p:spPr>
          <a:xfrm>
            <a:off x="311700" y="1383125"/>
            <a:ext cx="8376000" cy="34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Previous procedure is from 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Green’s Function Model Intercomparison Project (GFMIP; </a:t>
            </a:r>
            <a:r>
              <a:rPr lang="en" sz="1000"/>
              <a:t>Bloch-Johnson et al. 2023</a:t>
            </a:r>
            <a:r>
              <a:rPr lang="en" sz="1600"/>
              <a:t>)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Protocol for GCMs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How models response to pattern effect. 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GCM doesn’t respond consistently</a:t>
            </a:r>
            <a:endParaRPr sz="1600"/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No “</a:t>
            </a:r>
            <a:r>
              <a:rPr lang="en" sz="1600" b="1" i="1" u="sng"/>
              <a:t>Ground Truth</a:t>
            </a:r>
            <a:r>
              <a:rPr lang="en" sz="1600"/>
              <a:t>”</a:t>
            </a:r>
            <a:endParaRPr sz="1600"/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6335" y="2590960"/>
            <a:ext cx="4692024" cy="2508726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/>
          <p:nvPr/>
        </p:nvSpPr>
        <p:spPr>
          <a:xfrm>
            <a:off x="1887338" y="4644025"/>
            <a:ext cx="2511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Figure 2 from B-J et al. 2023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1700" y="37775"/>
            <a:ext cx="3552574" cy="14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Green’s Function Experiment </a:t>
            </a:r>
            <a:r>
              <a:rPr lang="en" sz="1550"/>
              <a:t>(Section 3.1)</a:t>
            </a:r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1"/>
          </p:nvPr>
        </p:nvSpPr>
        <p:spPr>
          <a:xfrm>
            <a:off x="311700" y="1085375"/>
            <a:ext cx="3496800" cy="38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ACE2-ERA5</a:t>
            </a:r>
            <a:endParaRPr sz="1400"/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Reproduce some features</a:t>
            </a:r>
            <a:endParaRPr sz="1400"/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Amplitude is low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ACE-EAM</a:t>
            </a:r>
            <a:endParaRPr sz="1400"/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Good!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ACE-FV3</a:t>
            </a:r>
            <a:endParaRPr sz="1400"/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Bad</a:t>
            </a:r>
            <a:endParaRPr sz="1400"/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(possible reason) Numerical Weather Prediction model is not energetically closed</a:t>
            </a:r>
            <a:endParaRPr sz="1400"/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8200" y="1109225"/>
            <a:ext cx="5398424" cy="39814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21"/>
          <p:cNvCxnSpPr/>
          <p:nvPr/>
        </p:nvCxnSpPr>
        <p:spPr>
          <a:xfrm flipH="1">
            <a:off x="7837525" y="792425"/>
            <a:ext cx="201900" cy="44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5" name="Google Shape;145;p21"/>
          <p:cNvSpPr txBox="1"/>
          <p:nvPr/>
        </p:nvSpPr>
        <p:spPr>
          <a:xfrm>
            <a:off x="7981800" y="451425"/>
            <a:ext cx="117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Control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627</Words>
  <Application>Microsoft Macintosh PowerPoint</Application>
  <PresentationFormat>On-screen Show (16:9)</PresentationFormat>
  <Paragraphs>100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Arial</vt:lpstr>
      <vt:lpstr>Simple Light</vt:lpstr>
      <vt:lpstr>Reanalysis-based Global Radiative Response to Sea Surface Temperature Patterns: Evaluating the Ai2 Climate Emulator</vt:lpstr>
      <vt:lpstr>Overview</vt:lpstr>
      <vt:lpstr>Motivation (Section 1.1)</vt:lpstr>
      <vt:lpstr>AI2 Climate Emulator (ACE) (Section 2.1)</vt:lpstr>
      <vt:lpstr>Thank you. </vt:lpstr>
      <vt:lpstr>Green’s Function (Section 1.2)</vt:lpstr>
      <vt:lpstr>Green’s Function Experiment (Section 2.2)</vt:lpstr>
      <vt:lpstr>Green’s Function Experiment </vt:lpstr>
      <vt:lpstr>Green’s Function Experiment (Section 3.1)</vt:lpstr>
      <vt:lpstr>Green’s Function Experiment (Section 3.2)</vt:lpstr>
      <vt:lpstr>Discussion (Section 4)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Zihui Andy Xzavier Liu</cp:lastModifiedBy>
  <cp:revision>1</cp:revision>
  <dcterms:modified xsi:type="dcterms:W3CDTF">2025-08-08T20:37:04Z</dcterms:modified>
</cp:coreProperties>
</file>